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8"/>
  </p:notesMasterIdLst>
  <p:handoutMasterIdLst>
    <p:handoutMasterId r:id="rId29"/>
  </p:handoutMasterIdLst>
  <p:sldIdLst>
    <p:sldId id="256" r:id="rId5"/>
    <p:sldId id="379" r:id="rId6"/>
    <p:sldId id="419" r:id="rId7"/>
    <p:sldId id="337" r:id="rId8"/>
    <p:sldId id="424" r:id="rId9"/>
    <p:sldId id="425" r:id="rId10"/>
    <p:sldId id="358" r:id="rId11"/>
    <p:sldId id="420" r:id="rId12"/>
    <p:sldId id="427" r:id="rId13"/>
    <p:sldId id="426" r:id="rId14"/>
    <p:sldId id="428" r:id="rId15"/>
    <p:sldId id="429" r:id="rId16"/>
    <p:sldId id="421" r:id="rId17"/>
    <p:sldId id="430" r:id="rId18"/>
    <p:sldId id="431" r:id="rId19"/>
    <p:sldId id="422" r:id="rId20"/>
    <p:sldId id="432" r:id="rId21"/>
    <p:sldId id="423" r:id="rId22"/>
    <p:sldId id="433" r:id="rId23"/>
    <p:sldId id="360" r:id="rId24"/>
    <p:sldId id="314" r:id="rId25"/>
    <p:sldId id="313" r:id="rId26"/>
    <p:sldId id="274" r:id="rId27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3292" autoAdjust="0"/>
  </p:normalViewPr>
  <p:slideViewPr>
    <p:cSldViewPr>
      <p:cViewPr varScale="1">
        <p:scale>
          <a:sx n="73" d="100"/>
          <a:sy n="73" d="100"/>
        </p:scale>
        <p:origin x="11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26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86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301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Afplaggen heide</a:t>
            </a:r>
            <a:r>
              <a:rPr lang="nl-NL" baseline="0" dirty="0" smtClean="0"/>
              <a:t> in NP De Hoge Veluwe</a:t>
            </a:r>
            <a:r>
              <a:rPr lang="nl-NL" dirty="0" smtClean="0"/>
              <a:t>: https://www.youtube.com/watch?v=7sv1DMGjmz8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40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999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Jongen van de bosuil: geboren in een boom</a:t>
            </a:r>
          </a:p>
          <a:p>
            <a:r>
              <a:rPr lang="nl-NL" dirty="0" smtClean="0"/>
              <a:t>Jongen</a:t>
            </a:r>
            <a:r>
              <a:rPr lang="nl-NL" baseline="0" dirty="0" smtClean="0"/>
              <a:t> van een kievit: geboden in open weiland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8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882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765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1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4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8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88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11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4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11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 smtClean="0">
                <a:sym typeface="Wingdings" panose="05000000000000000000" pitchFamily="2" charset="2"/>
              </a:rPr>
              <a:t>Functie van speelgrasveld </a:t>
            </a:r>
            <a:r>
              <a:rPr lang="nl-NL" dirty="0" smtClean="0">
                <a:sym typeface="Wingdings" panose="05000000000000000000" pitchFamily="2" charset="2"/>
              </a:rPr>
              <a:t> gras om op te voetballen en lopen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34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7sv1DMGjmz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921716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2800" b="1" dirty="0" smtClean="0">
                <a:solidFill>
                  <a:schemeClr val="bg1"/>
                </a:solidFill>
              </a:rPr>
              <a:t>KV13</a:t>
            </a:r>
            <a:br>
              <a:rPr lang="nl-NL" sz="28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Natuurlijk groen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3217538" cy="792088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Les </a:t>
            </a:r>
            <a:r>
              <a:rPr lang="nl-NL" sz="2000" dirty="0">
                <a:solidFill>
                  <a:schemeClr val="bg1"/>
                </a:solidFill>
              </a:rPr>
              <a:t>4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Flora en fauna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9" name="Afbeelding 8" descr="cid:image001.png@01D5CC81.603BD8C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93296"/>
            <a:ext cx="2295525" cy="638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40757" r="69232" b="8110"/>
          <a:stretch/>
        </p:blipFill>
        <p:spPr>
          <a:xfrm>
            <a:off x="1" y="2439593"/>
            <a:ext cx="1619671" cy="34563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9" t="40481" r="49350" b="8386"/>
          <a:stretch/>
        </p:blipFill>
        <p:spPr>
          <a:xfrm>
            <a:off x="4981225" y="2439593"/>
            <a:ext cx="2399087" cy="34563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8" t="40369" r="37992" b="8498"/>
          <a:stretch/>
        </p:blipFill>
        <p:spPr>
          <a:xfrm>
            <a:off x="7452320" y="2439593"/>
            <a:ext cx="16916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Flora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Flora</a:t>
            </a:r>
            <a:r>
              <a:rPr lang="nl-NL" dirty="0" smtClean="0">
                <a:sym typeface="Wingdings" panose="05000000000000000000" pitchFamily="2" charset="2"/>
              </a:rPr>
              <a:t>  alle planten die in een bepaald gebied (of in een bepaald tijdperk) voorkomen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Alle bomen, struiken, grassen en bloembollen bij elkaar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0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Flora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Planten in een gebied moeten passen </a:t>
            </a:r>
            <a:r>
              <a:rPr lang="nl-NL" dirty="0" smtClean="0">
                <a:sym typeface="Wingdings" panose="05000000000000000000" pitchFamily="2" charset="2"/>
              </a:rPr>
              <a:t>bij: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de </a:t>
            </a:r>
            <a:r>
              <a:rPr lang="nl-NL" dirty="0">
                <a:sym typeface="Wingdings" panose="05000000000000000000" pitchFamily="2" charset="2"/>
              </a:rPr>
              <a:t>functie(s) van het </a:t>
            </a:r>
            <a:r>
              <a:rPr lang="nl-NL" dirty="0" smtClean="0">
                <a:sym typeface="Wingdings" panose="05000000000000000000" pitchFamily="2" charset="2"/>
              </a:rPr>
              <a:t>gebied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</a:t>
            </a:r>
            <a:r>
              <a:rPr lang="nl-NL" dirty="0" smtClean="0">
                <a:sym typeface="Wingdings" panose="05000000000000000000" pitchFamily="2" charset="2"/>
              </a:rPr>
              <a:t>e grondsoort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</a:t>
            </a:r>
            <a:r>
              <a:rPr lang="nl-NL" dirty="0" smtClean="0">
                <a:sym typeface="Wingdings" panose="05000000000000000000" pitchFamily="2" charset="2"/>
              </a:rPr>
              <a:t>e hoeveelheid vocht in de bodem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Flora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Je moet een plant kunnen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determineren</a:t>
            </a:r>
            <a:r>
              <a:rPr lang="nl-NL" dirty="0" smtClean="0">
                <a:sym typeface="Wingdings" panose="05000000000000000000" pitchFamily="2" charset="2"/>
              </a:rPr>
              <a:t>  bepalen van de naam van de plant aan de hand van hoe de plant eruitziet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Determinatietabel</a:t>
            </a:r>
            <a:r>
              <a:rPr lang="nl-NL" dirty="0" smtClean="0">
                <a:sym typeface="Wingdings" panose="05000000000000000000" pitchFamily="2" charset="2"/>
              </a:rPr>
              <a:t> of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determinatiekaart</a:t>
            </a:r>
            <a:r>
              <a:rPr lang="nl-NL" dirty="0" smtClean="0">
                <a:sym typeface="Wingdings" panose="05000000000000000000" pitchFamily="2" charset="2"/>
              </a:rPr>
              <a:t> bij gebruiken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393618"/>
            <a:ext cx="2803851" cy="1936993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pic>
        <p:nvPicPr>
          <p:cNvPr id="3076" name="Picture 4" descr="Determineren : Zoekkaarten &amp; Links – Project Love For Be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95961"/>
            <a:ext cx="2736304" cy="1934652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52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Functies van flora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Flora is o</a:t>
            </a:r>
            <a:r>
              <a:rPr lang="nl-NL" dirty="0" smtClean="0">
                <a:sym typeface="Wingdings" panose="05000000000000000000" pitchFamily="2" charset="2"/>
              </a:rPr>
              <a:t>nmisbaar voor mens en dier, zorgt voor </a:t>
            </a:r>
            <a:r>
              <a:rPr lang="nl-NL" u="sng" dirty="0" smtClean="0">
                <a:sym typeface="Wingdings" panose="05000000000000000000" pitchFamily="2" charset="2"/>
              </a:rPr>
              <a:t>leven</a:t>
            </a:r>
            <a:r>
              <a:rPr lang="nl-NL" dirty="0" smtClean="0">
                <a:sym typeface="Wingdings" panose="05000000000000000000" pitchFamily="2" charset="2"/>
              </a:rPr>
              <a:t> op aarde: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Fotosynthese</a:t>
            </a:r>
            <a:r>
              <a:rPr lang="nl-NL" dirty="0" smtClean="0">
                <a:sym typeface="Wingdings" panose="05000000000000000000" pitchFamily="2" charset="2"/>
              </a:rPr>
              <a:t> (omzetting van CO</a:t>
            </a:r>
            <a:r>
              <a:rPr lang="nl-NL" baseline="-25000" dirty="0" smtClean="0">
                <a:sym typeface="Wingdings" panose="05000000000000000000" pitchFamily="2" charset="2"/>
              </a:rPr>
              <a:t>2</a:t>
            </a:r>
            <a:r>
              <a:rPr lang="nl-NL" dirty="0" smtClean="0">
                <a:sym typeface="Wingdings" panose="05000000000000000000" pitchFamily="2" charset="2"/>
              </a:rPr>
              <a:t> naar O</a:t>
            </a:r>
            <a:r>
              <a:rPr lang="nl-NL" baseline="-25000" dirty="0" smtClean="0">
                <a:sym typeface="Wingdings" panose="05000000000000000000" pitchFamily="2" charset="2"/>
              </a:rPr>
              <a:t>2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Sfeer en uitstraling  aantrekkelijk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Milder klimaat  schonere lucht, schaduw, opname van water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Vasthouden van grond  minder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erosie</a:t>
            </a:r>
            <a:endParaRPr lang="nl-NL" b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7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Functies van flora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Invloed van (zure) regen en afsterven van planten  grond wordt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vruchtbaarder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Planten die van </a:t>
            </a:r>
            <a:r>
              <a:rPr lang="nl-NL" dirty="0" smtClean="0">
                <a:sym typeface="Wingdings" panose="05000000000000000000" pitchFamily="2" charset="2"/>
              </a:rPr>
              <a:t>arme </a:t>
            </a:r>
            <a:r>
              <a:rPr lang="nl-NL" dirty="0">
                <a:sym typeface="Wingdings" panose="05000000000000000000" pitchFamily="2" charset="2"/>
              </a:rPr>
              <a:t>grond houden </a:t>
            </a:r>
            <a:r>
              <a:rPr lang="nl-NL" u="sng" dirty="0" smtClean="0">
                <a:sym typeface="Wingdings" panose="05000000000000000000" pitchFamily="2" charset="2"/>
              </a:rPr>
              <a:t>verdwijnen</a:t>
            </a:r>
          </a:p>
          <a:p>
            <a:pPr lvl="3"/>
            <a:endParaRPr lang="nl-NL" u="sng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Wil je dit voorkomen</a:t>
            </a:r>
            <a:r>
              <a:rPr lang="nl-NL" dirty="0" smtClean="0">
                <a:sym typeface="Wingdings" panose="05000000000000000000" pitchFamily="2" charset="2"/>
              </a:rPr>
              <a:t>?  gebied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verarmen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Begroeiing maaien en </a:t>
            </a:r>
            <a:r>
              <a:rPr lang="nl-NL" dirty="0" smtClean="0">
                <a:sym typeface="Wingdings" panose="05000000000000000000" pitchFamily="2" charset="2"/>
              </a:rPr>
              <a:t>afvoeren  voedingsstoffen worden afgevoerd en grond wordt armer  </a:t>
            </a:r>
            <a:r>
              <a:rPr lang="nl-NL" u="sng" dirty="0" smtClean="0">
                <a:sym typeface="Wingdings" panose="05000000000000000000" pitchFamily="2" charset="2"/>
              </a:rPr>
              <a:t>gewenste plantensoorten</a:t>
            </a:r>
            <a:r>
              <a:rPr lang="nl-NL" dirty="0" smtClean="0">
                <a:sym typeface="Wingdings" panose="05000000000000000000" pitchFamily="2" charset="2"/>
              </a:rPr>
              <a:t> krijgen weer een kans!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6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Functies van flora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Andere vorm van verarmen: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afplaggen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Bovenste 10 cm van de grondlaag </a:t>
            </a:r>
            <a:r>
              <a:rPr lang="nl-NL" dirty="0" smtClean="0">
                <a:sym typeface="Wingdings" panose="05000000000000000000" pitchFamily="2" charset="2"/>
              </a:rPr>
              <a:t>weghalen  vruchtbare grond afvoeren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4098" name="Picture 2" descr="Afplaggen heide in Nationaal Park Hoge Veluwe - YouTub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2" b="13558"/>
          <a:stretch/>
        </p:blipFill>
        <p:spPr bwMode="auto">
          <a:xfrm>
            <a:off x="4427984" y="3781160"/>
            <a:ext cx="4572000" cy="252028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999" y="5382805"/>
            <a:ext cx="177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8FAA32"/>
                </a:solidFill>
              </a:rPr>
              <a:t>h</a:t>
            </a:r>
            <a:r>
              <a:rPr lang="nl-NL" sz="2400" dirty="0" smtClean="0">
                <a:solidFill>
                  <a:srgbClr val="8FAA32"/>
                </a:solidFill>
              </a:rPr>
              <a:t>eide afplaggen</a:t>
            </a:r>
            <a:endParaRPr lang="nl-NL" dirty="0">
              <a:solidFill>
                <a:srgbClr val="8FAA32"/>
              </a:solidFill>
            </a:endParaRPr>
          </a:p>
        </p:txBody>
      </p:sp>
      <p:cxnSp>
        <p:nvCxnSpPr>
          <p:cNvPr id="7" name="Gekromde verbindingslijn 6"/>
          <p:cNvCxnSpPr>
            <a:stCxn id="6" idx="3"/>
          </p:cNvCxnSpPr>
          <p:nvPr/>
        </p:nvCxnSpPr>
        <p:spPr>
          <a:xfrm flipV="1">
            <a:off x="3467047" y="5541430"/>
            <a:ext cx="673224" cy="256874"/>
          </a:xfrm>
          <a:prstGeom prst="curvedConnector3">
            <a:avLst>
              <a:gd name="adj1" fmla="val 50000"/>
            </a:avLst>
          </a:prstGeom>
          <a:ln w="28575">
            <a:solidFill>
              <a:srgbClr val="8FAA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67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Fauna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Fauna </a:t>
            </a:r>
            <a:r>
              <a:rPr lang="nl-NL" dirty="0" smtClean="0">
                <a:sym typeface="Wingdings" panose="05000000000000000000" pitchFamily="2" charset="2"/>
              </a:rPr>
              <a:t> alle dieren die in een bepaald gebied (of in een bepaald tijdperk) voorkomen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Aanwezigheid van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dieren hangt samen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met beplanting in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een gebied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68" y="3704193"/>
            <a:ext cx="4597312" cy="2533119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267214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Fauna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i="1" dirty="0" smtClean="0">
                <a:sym typeface="Wingdings" panose="05000000000000000000" pitchFamily="2" charset="2"/>
              </a:rPr>
              <a:t>Voorbeelden: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Veel bomen in een gebied  roofvogels (zoals bosuilen) en eekhoorns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Open gebied  weidevogels (zoals kievit en grutto)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Op welke plek dieren leven heeft te maken met </a:t>
            </a:r>
            <a:r>
              <a:rPr lang="nl-NL" u="sng" dirty="0" smtClean="0">
                <a:sym typeface="Wingdings" panose="05000000000000000000" pitchFamily="2" charset="2"/>
              </a:rPr>
              <a:t>voedsel</a:t>
            </a:r>
            <a:r>
              <a:rPr lang="nl-NL" dirty="0" smtClean="0">
                <a:sym typeface="Wingdings" panose="05000000000000000000" pitchFamily="2" charset="2"/>
              </a:rPr>
              <a:t> en </a:t>
            </a:r>
            <a:r>
              <a:rPr lang="nl-NL" u="sng" dirty="0" smtClean="0">
                <a:sym typeface="Wingdings" panose="05000000000000000000" pitchFamily="2" charset="2"/>
              </a:rPr>
              <a:t>grootbrengen van jongen</a:t>
            </a:r>
            <a:endParaRPr lang="nl-NL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Functies van fauna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Fauna zorgt voor: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Behouden en creëren van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open gebieden</a:t>
            </a:r>
            <a:r>
              <a:rPr lang="nl-NL" dirty="0" smtClean="0">
                <a:sym typeface="Wingdings" panose="05000000000000000000" pitchFamily="2" charset="2"/>
              </a:rPr>
              <a:t> en tegengaan van bebossing  (grote) grazers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Verschralen</a:t>
            </a:r>
            <a:r>
              <a:rPr lang="nl-NL" dirty="0" smtClean="0">
                <a:sym typeface="Wingdings" panose="05000000000000000000" pitchFamily="2" charset="2"/>
              </a:rPr>
              <a:t> van een gebied doordat grazers vooral de smakelijke voedingsrijke grassen eten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Educatie en sfeer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informatieborden</a:t>
            </a:r>
            <a:r>
              <a:rPr lang="nl-NL" dirty="0" smtClean="0">
                <a:sym typeface="Wingdings" panose="05000000000000000000" pitchFamily="2" charset="2"/>
              </a:rPr>
              <a:t> over dieren in een gebied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Natuurwaarde</a:t>
            </a:r>
            <a:r>
              <a:rPr lang="nl-NL" dirty="0" smtClean="0">
                <a:sym typeface="Wingdings" panose="05000000000000000000" pitchFamily="2" charset="2"/>
              </a:rPr>
              <a:t>  aanwezigheid van bedreigde diersoorten geeft hoge natuurwaarde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Functies van fauna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Functie van een gebied moet passen bij de dieren die er zijn en andersom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Veel recreatie  niet handig om hier grote grazers te laten lopen..</a:t>
            </a:r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146" name="Picture 2" descr="Koeienvlaai - Agri Food 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71546"/>
            <a:ext cx="3287688" cy="2465766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1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2658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 en herbarium maken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1 </a:t>
            </a:r>
            <a:r>
              <a:rPr lang="nl-NL" b="1" dirty="0" smtClean="0"/>
              <a:t>Flora in een agrarisch landschap</a:t>
            </a:r>
            <a:endParaRPr lang="nl-NL" b="1" dirty="0" smtClean="0"/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8FAA32"/>
                </a:solidFill>
              </a:rPr>
              <a:t>Lees de opdracht goed door en ga </a:t>
            </a:r>
            <a:r>
              <a:rPr lang="nl-NL" u="sng" dirty="0">
                <a:solidFill>
                  <a:srgbClr val="8FAA32"/>
                </a:solidFill>
              </a:rPr>
              <a:t>stap voor stap</a:t>
            </a:r>
            <a:r>
              <a:rPr lang="nl-NL" dirty="0">
                <a:solidFill>
                  <a:srgbClr val="8FAA32"/>
                </a:solidFill>
              </a:rPr>
              <a:t> te </a:t>
            </a:r>
            <a:r>
              <a:rPr lang="nl-NL" dirty="0" smtClean="0">
                <a:solidFill>
                  <a:srgbClr val="8FAA32"/>
                </a:solidFill>
              </a:rPr>
              <a:t>werk</a:t>
            </a:r>
            <a:endParaRPr lang="nl-NL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vandaag iets over geleerd?</a:t>
            </a:r>
          </a:p>
          <a:p>
            <a:pPr lvl="3"/>
            <a:endParaRPr lang="nl-NL" dirty="0"/>
          </a:p>
          <a:p>
            <a:pPr lvl="1"/>
            <a:r>
              <a:rPr lang="nl-NL" dirty="0" smtClean="0"/>
              <a:t>Flora en fauna en de functies hiervan</a:t>
            </a:r>
          </a:p>
          <a:p>
            <a:pPr lvl="1"/>
            <a:r>
              <a:rPr lang="nl-NL" dirty="0" smtClean="0"/>
              <a:t>Een herbarium gemaakt van flora uit het agrarische landschap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5:</a:t>
            </a:r>
            <a:endParaRPr lang="nl-NL" dirty="0" smtClean="0"/>
          </a:p>
          <a:p>
            <a:pPr lvl="1"/>
            <a:r>
              <a:rPr lang="nl-NL" dirty="0" smtClean="0"/>
              <a:t>Theorie ‘Flora en fauna</a:t>
            </a:r>
            <a:r>
              <a:rPr lang="nl-NL" dirty="0" smtClean="0"/>
              <a:t>’ – deel 2</a:t>
            </a:r>
            <a:endParaRPr lang="nl-NL" dirty="0" smtClean="0"/>
          </a:p>
          <a:p>
            <a:pPr lvl="1"/>
            <a:r>
              <a:rPr lang="nl-NL" dirty="0" smtClean="0"/>
              <a:t>Monitoren voorziening</a:t>
            </a:r>
          </a:p>
          <a:p>
            <a:pPr lvl="1"/>
            <a:r>
              <a:rPr lang="nl-NL" dirty="0" smtClean="0"/>
              <a:t>Herbarium </a:t>
            </a:r>
            <a:r>
              <a:rPr lang="nl-NL" dirty="0" smtClean="0"/>
              <a:t>afronden</a:t>
            </a:r>
          </a:p>
          <a:p>
            <a:pPr lvl="1"/>
            <a:r>
              <a:rPr lang="nl-NL" dirty="0" smtClean="0"/>
              <a:t>Fietsexcursie rondom Schagen</a:t>
            </a:r>
          </a:p>
          <a:p>
            <a:pPr lvl="2"/>
            <a:r>
              <a:rPr lang="nl-NL" i="1" dirty="0" smtClean="0"/>
              <a:t>Fiets mee!</a:t>
            </a:r>
            <a:endParaRPr lang="nl-NL" i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01525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 en herbarium maken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5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Theorie en praktijk vandaag: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Afronden opdrachten les 3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Flora en fauna</a:t>
            </a:r>
          </a:p>
          <a:p>
            <a:pPr lvl="2"/>
            <a:r>
              <a:rPr lang="nl-NL" dirty="0" smtClean="0"/>
              <a:t>Flora</a:t>
            </a:r>
          </a:p>
          <a:p>
            <a:pPr lvl="2"/>
            <a:r>
              <a:rPr lang="nl-NL" dirty="0" smtClean="0"/>
              <a:t>Functies </a:t>
            </a:r>
            <a:r>
              <a:rPr lang="nl-NL" dirty="0"/>
              <a:t>van </a:t>
            </a:r>
            <a:r>
              <a:rPr lang="nl-NL" dirty="0" smtClean="0"/>
              <a:t>flora</a:t>
            </a:r>
          </a:p>
          <a:p>
            <a:pPr lvl="2"/>
            <a:r>
              <a:rPr lang="nl-NL" dirty="0" smtClean="0"/>
              <a:t>Fauna</a:t>
            </a:r>
          </a:p>
          <a:p>
            <a:pPr lvl="2"/>
            <a:r>
              <a:rPr lang="nl-NL" dirty="0" smtClean="0"/>
              <a:t>Functies </a:t>
            </a:r>
            <a:r>
              <a:rPr lang="nl-NL" dirty="0"/>
              <a:t>van fauna</a:t>
            </a:r>
          </a:p>
          <a:p>
            <a:pPr lvl="3"/>
            <a:endParaRPr lang="nl-NL" dirty="0"/>
          </a:p>
          <a:p>
            <a:pPr lvl="1"/>
            <a:r>
              <a:rPr lang="nl-NL" dirty="0" smtClean="0"/>
              <a:t>1 </a:t>
            </a:r>
            <a:r>
              <a:rPr lang="nl-NL" dirty="0" smtClean="0"/>
              <a:t>Flora in een agrarisch landschap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6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1 </a:t>
            </a:r>
            <a:r>
              <a:rPr lang="nl-NL" b="1" dirty="0"/>
              <a:t>Soortondersteuning: voorziening maken en </a:t>
            </a:r>
            <a:r>
              <a:rPr lang="nl-NL" b="1" dirty="0" smtClean="0"/>
              <a:t>plaatsen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Vorige les heb je een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ontwerpplan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 geschreven voor het maken van een voorziening voor een diersoort op het erf van school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u="sng" dirty="0" smtClean="0">
                <a:solidFill>
                  <a:srgbClr val="8FAA32"/>
                </a:solidFill>
                <a:sym typeface="Wingdings" panose="05000000000000000000" pitchFamily="2" charset="2"/>
              </a:rPr>
              <a:t>Maak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 en </a:t>
            </a:r>
            <a:r>
              <a:rPr lang="nl-NL" u="sng" dirty="0" smtClean="0">
                <a:solidFill>
                  <a:srgbClr val="8FAA32"/>
                </a:solidFill>
                <a:sym typeface="Wingdings" panose="05000000000000000000" pitchFamily="2" charset="2"/>
              </a:rPr>
              <a:t>plaats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rgbClr val="8FAA32"/>
                </a:solidFill>
                <a:sym typeface="Wingdings" panose="05000000000000000000" pitchFamily="2" charset="2"/>
              </a:rPr>
              <a:t>d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e voorziening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2</a:t>
            </a:r>
            <a:r>
              <a:rPr lang="nl-NL" b="1" dirty="0" smtClean="0"/>
              <a:t> Soortondersteuning: onderzoeksplan voorziening</a:t>
            </a:r>
            <a:endParaRPr lang="nl-NL" b="1" dirty="0"/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Schrijf </a:t>
            </a:r>
            <a:r>
              <a:rPr lang="nl-NL" u="sng" dirty="0" smtClean="0">
                <a:solidFill>
                  <a:srgbClr val="8FAA32"/>
                </a:solidFill>
              </a:rPr>
              <a:t>in je groepje</a:t>
            </a:r>
            <a:r>
              <a:rPr lang="nl-NL" dirty="0" smtClean="0">
                <a:solidFill>
                  <a:srgbClr val="8FAA32"/>
                </a:solidFill>
              </a:rPr>
              <a:t> een plan om je gemaakte voorziening te volgen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</a:rPr>
              <a:t>Lees de opdracht goed door en ga </a:t>
            </a:r>
            <a:r>
              <a:rPr lang="nl-NL" u="sng" dirty="0" smtClean="0">
                <a:solidFill>
                  <a:srgbClr val="8FAA32"/>
                </a:solidFill>
              </a:rPr>
              <a:t>stap voor stap</a:t>
            </a:r>
            <a:r>
              <a:rPr lang="nl-NL" dirty="0" smtClean="0">
                <a:solidFill>
                  <a:srgbClr val="8FAA32"/>
                </a:solidFill>
              </a:rPr>
              <a:t> te werk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Leerdoelen</a:t>
            </a: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 smtClean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lvl="3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2255369"/>
            <a:ext cx="8229600" cy="35394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wat flora en fauna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welke functies de flora en fauna hebben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flora en fauna herkennen en benoemen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benoemen wat je op het erf en op de percelen kunt doen aan natuurbeheer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waarom landschapselementen belangrijk zijn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2830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Intro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Planten en dieren leven in wisselwerking met elkaar  zijn </a:t>
            </a:r>
            <a:r>
              <a:rPr lang="nl-NL" u="sng" dirty="0" smtClean="0">
                <a:sym typeface="Wingdings" panose="05000000000000000000" pitchFamily="2" charset="2"/>
              </a:rPr>
              <a:t>afhankelijk</a:t>
            </a:r>
            <a:r>
              <a:rPr lang="nl-NL" dirty="0" smtClean="0">
                <a:sym typeface="Wingdings" panose="05000000000000000000" pitchFamily="2" charset="2"/>
              </a:rPr>
              <a:t> van elkaar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Nature Today | Natuur is wisselwer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45163"/>
            <a:ext cx="6194771" cy="2492149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1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Flora en fauna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Intro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Leefgebied van planten en dieren  een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ecosysteem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Verandert er iets in het ecosysteem? </a:t>
            </a:r>
            <a:r>
              <a:rPr lang="nl-NL" dirty="0">
                <a:sym typeface="Wingdings" panose="05000000000000000000" pitchFamily="2" charset="2"/>
              </a:rPr>
              <a:t> invloed op alle andere organismen in het </a:t>
            </a:r>
            <a:r>
              <a:rPr lang="nl-NL" dirty="0" smtClean="0">
                <a:sym typeface="Wingdings" panose="05000000000000000000" pitchFamily="2" charset="2"/>
              </a:rPr>
              <a:t>ecosysteem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r>
              <a:rPr lang="nl-NL" i="1" dirty="0" smtClean="0">
                <a:sym typeface="Wingdings" panose="05000000000000000000" pitchFamily="2" charset="2"/>
              </a:rPr>
              <a:t>Voorbeeld: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Teveel voedingsstoffen in een sloot  veel algen  zuurstoftekort  vissen gaan dood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345893EE1534FADBA7A8F7DA80D3B" ma:contentTypeVersion="13" ma:contentTypeDescription="Create a new document." ma:contentTypeScope="" ma:versionID="a51fa4c89ba03dc407c0320b74f56315">
  <xsd:schema xmlns:xsd="http://www.w3.org/2001/XMLSchema" xmlns:xs="http://www.w3.org/2001/XMLSchema" xmlns:p="http://schemas.microsoft.com/office/2006/metadata/properties" xmlns:ns3="17b2f04a-99da-42bd-8a2c-ba7cf8a94619" xmlns:ns4="03fdecb2-fae2-405a-84f3-94e5184406df" targetNamespace="http://schemas.microsoft.com/office/2006/metadata/properties" ma:root="true" ma:fieldsID="4dc73a910da96c7e83557d001362f04f" ns3:_="" ns4:_="">
    <xsd:import namespace="17b2f04a-99da-42bd-8a2c-ba7cf8a94619"/>
    <xsd:import namespace="03fdecb2-fae2-405a-84f3-94e518440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2f04a-99da-42bd-8a2c-ba7cf8a94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decb2-fae2-405a-84f3-94e518440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A23DC0-F95D-44F0-B048-CA30786BA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2f04a-99da-42bd-8a2c-ba7cf8a94619"/>
    <ds:schemaRef ds:uri="03fdecb2-fae2-405a-84f3-94e518440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24743-FEC4-4AFB-809C-D15E6B65E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819F5-E87B-49A2-B382-A0E6B563E0FD}">
  <ds:schemaRefs>
    <ds:schemaRef ds:uri="17b2f04a-99da-42bd-8a2c-ba7cf8a9461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3fdecb2-fae2-405a-84f3-94e5184406d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7557</TotalTime>
  <Words>1287</Words>
  <Application>Microsoft Office PowerPoint</Application>
  <PresentationFormat>Diavoorstelling (4:3)</PresentationFormat>
  <Paragraphs>248</Paragraphs>
  <Slides>23</Slides>
  <Notes>20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Kantoorthema</vt:lpstr>
      <vt:lpstr>KV13 Natuurlijk groen</vt:lpstr>
      <vt:lpstr>Planning en toetsing</vt:lpstr>
      <vt:lpstr>Planning en toetsing</vt:lpstr>
      <vt:lpstr>Deze les</vt:lpstr>
      <vt:lpstr>Aan de slag!</vt:lpstr>
      <vt:lpstr>Aan de slag!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Flora en fauna</vt:lpstr>
      <vt:lpstr>Aan de slag!</vt:lpstr>
      <vt:lpstr>Deze les</vt:lpstr>
      <vt:lpstr>Volgende les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384</cp:revision>
  <cp:lastPrinted>2015-01-10T16:11:12Z</cp:lastPrinted>
  <dcterms:created xsi:type="dcterms:W3CDTF">2014-09-23T08:37:22Z</dcterms:created>
  <dcterms:modified xsi:type="dcterms:W3CDTF">2020-09-08T09:26:38Z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0x010100E0E345893EE1534FADBA7A8F7DA80D3B</vt:lpwstr>
  </property>
</Properties>
</file>